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1" r:id="rId3"/>
    <p:sldId id="350" r:id="rId4"/>
    <p:sldId id="324" r:id="rId5"/>
    <p:sldId id="267" r:id="rId6"/>
    <p:sldId id="257" r:id="rId7"/>
    <p:sldId id="323" r:id="rId8"/>
    <p:sldId id="303" r:id="rId9"/>
    <p:sldId id="325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5" r:id="rId25"/>
    <p:sldId id="348" r:id="rId26"/>
    <p:sldId id="349" r:id="rId27"/>
    <p:sldId id="35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80" d="100"/>
          <a:sy n="80" d="100"/>
        </p:scale>
        <p:origin x="10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30T12:20:00.73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8455" y="55892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Дылым, Казбековский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628800"/>
            <a:ext cx="75608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«ФЕДЕРАЛЬНАЯ ОБРАЗОВАТЕЛЬНАЯ ПРОГРАММА</a:t>
            </a:r>
          </a:p>
          <a:p>
            <a:pPr algn="ctr"/>
            <a:r>
              <a:rPr lang="ru-RU" sz="40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4000" b="1" i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777686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–методический центр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4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олнечный свет\ро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772816"/>
            <a:ext cx="7560840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C88167-0C39-A60F-5271-0A068AFD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116633"/>
            <a:ext cx="7200800" cy="11521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МЕТОДЫ ОБУЧЕНИЯ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кроме традиционных(словесные, наглядные, практические)</a:t>
            </a:r>
            <a:endParaRPr lang="ru-RU" sz="18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2DCF7073-2ABA-6446-748A-BF1D96F8C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1385393"/>
            <a:ext cx="7704856" cy="547260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И</a:t>
            </a:r>
            <a:r>
              <a:rPr lang="ru-RU" sz="18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нформационно-рецептивный метод - 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предъявляется информация, организуются действия ребёнка с объектом изучения (</a:t>
            </a:r>
            <a:r>
              <a:rPr lang="ru-RU" sz="1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распознающее наблюдение, рассматривание картин, демонстрация кино- и диафильмов, просмотр компьютерных презентаций, рассказы педагога или детей, чтение)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Р</a:t>
            </a:r>
            <a:r>
              <a:rPr lang="ru-RU" sz="18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епродуктивный метод 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предполагает создание условий для воспроизведения представлений и способов деятельности, руководство их выполнением (</a:t>
            </a:r>
            <a:r>
              <a:rPr lang="ru-RU" sz="1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упражнения на основе образца педагога, беседа, составление рассказов с опорой на предметную или предметно-схематическую модель.)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М</a:t>
            </a:r>
            <a:r>
              <a:rPr lang="ru-RU" sz="18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етод проблемного изложения 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представляет собой постановку проблемы и раскрытие пути её решения в процессе организации опытов, наблюдений.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Э</a:t>
            </a:r>
            <a:r>
              <a:rPr lang="ru-RU" sz="18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вристический метод 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(частично-поискового) проблемная задача делится на части - проблемы, в решении которых принимают участие дети (</a:t>
            </a:r>
            <a:r>
              <a:rPr lang="ru-RU" sz="16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применение представлений в новых условиях).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Исследовательский метод 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включает составление и предъявление проблемных ситуаций, ситуаций для экспериментирования и опытов </a:t>
            </a:r>
            <a:r>
              <a:rPr lang="ru-RU" sz="1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(творческие задания, опыты, экспериментирование).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330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олнечный свет\оран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6" y="0"/>
            <a:ext cx="9148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itchFamily="18" charset="0"/>
              </a:rPr>
              <a:t>СРЕДСТВА  ОБУЧЕНИЯ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6ED5A-3EAF-3D3A-CB76-A46A1367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052736"/>
            <a:ext cx="7416824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08D00-6B51-38B8-5121-BB32546DC8D7}"/>
              </a:ext>
            </a:extLst>
          </p:cNvPr>
          <p:cNvSpPr txBox="1"/>
          <p:nvPr/>
        </p:nvSpPr>
        <p:spPr>
          <a:xfrm>
            <a:off x="1907704" y="1628801"/>
            <a:ext cx="68156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Демонстрационные и раздаточные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Визуальные, </a:t>
            </a:r>
            <a:r>
              <a:rPr lang="ru-RU" sz="3200" dirty="0" err="1"/>
              <a:t>аудийные</a:t>
            </a:r>
            <a:r>
              <a:rPr lang="ru-RU" sz="3200" dirty="0"/>
              <a:t>, аудиовизуальные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Естественные и искусственные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Реальные и виртуальные</a:t>
            </a:r>
          </a:p>
        </p:txBody>
      </p:sp>
    </p:spTree>
    <p:extLst>
      <p:ext uri="{BB962C8B-B14F-4D97-AF65-F5344CB8AC3E}">
        <p14:creationId xmlns:p14="http://schemas.microsoft.com/office/powerpoint/2010/main" val="138361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олнечный свет\оран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6" y="0"/>
            <a:ext cx="9148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547664" y="188641"/>
            <a:ext cx="6910536" cy="57606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Средства используются для развития следующих </a:t>
            </a:r>
            <a:b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видов деятельности детей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123AE7B9-34DA-2B31-AD0D-EADE959A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24743"/>
            <a:ext cx="7592888" cy="5544615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Двигательной</a:t>
            </a:r>
            <a:r>
              <a:rPr lang="ru-RU" sz="2900" dirty="0">
                <a:solidFill>
                  <a:schemeClr val="tx1"/>
                </a:solidFill>
              </a:rPr>
              <a:t> (оборудование для ходьбы, бега, ползания, лазанья, прыгания, занятий с мячом и другое);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Предметной</a:t>
            </a:r>
            <a:r>
              <a:rPr lang="ru-RU" sz="2900" dirty="0">
                <a:solidFill>
                  <a:schemeClr val="tx1"/>
                </a:solidFill>
              </a:rPr>
              <a:t> (образные и дидактические игрушки, реальные предметы и другое);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Игровой</a:t>
            </a:r>
            <a:r>
              <a:rPr lang="ru-RU" sz="2900" dirty="0">
                <a:solidFill>
                  <a:schemeClr val="tx1"/>
                </a:solidFill>
              </a:rPr>
              <a:t> (игры, игрушки, игровое оборудование и другое);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Коммуникативной</a:t>
            </a:r>
            <a:r>
              <a:rPr lang="ru-RU" sz="2900" dirty="0">
                <a:solidFill>
                  <a:schemeClr val="tx1"/>
                </a:solidFill>
              </a:rPr>
              <a:t> (дидактический материал, предметы, игрушки, видеофильмы и другое);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Познавательно-исследовательской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b="1" dirty="0">
                <a:solidFill>
                  <a:schemeClr val="tx1"/>
                </a:solidFill>
              </a:rPr>
              <a:t>и экспериментирования </a:t>
            </a:r>
            <a:r>
              <a:rPr lang="ru-RU" sz="2900" dirty="0">
                <a:solidFill>
                  <a:schemeClr val="tx1"/>
                </a:solidFill>
              </a:rPr>
              <a:t>(натуральные предметы и оборудование для исследования и образно-символический материал, в том числе макеты, плакаты, модели, схемы и другое);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Чтения художественной литературы </a:t>
            </a:r>
            <a:r>
              <a:rPr lang="ru-RU" sz="2900" dirty="0">
                <a:solidFill>
                  <a:schemeClr val="tx1"/>
                </a:solidFill>
              </a:rPr>
              <a:t>(книги для детского чтения, в том числе аудиокниги, иллюстративный материал);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Трудовой</a:t>
            </a:r>
            <a:r>
              <a:rPr lang="ru-RU" sz="2900" dirty="0">
                <a:solidFill>
                  <a:schemeClr val="tx1"/>
                </a:solidFill>
              </a:rPr>
              <a:t> (оборудование и инвентарь для всех видов труда);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Продуктивной</a:t>
            </a:r>
            <a:r>
              <a:rPr lang="ru-RU" sz="2900" dirty="0">
                <a:solidFill>
                  <a:schemeClr val="tx1"/>
                </a:solidFill>
              </a:rPr>
              <a:t> (оборудование и материалы для лепки, аппликации, рисования и конструирования);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900" b="1" dirty="0">
                <a:solidFill>
                  <a:schemeClr val="tx1"/>
                </a:solidFill>
              </a:rPr>
              <a:t>Музыкальной</a:t>
            </a:r>
            <a:r>
              <a:rPr lang="ru-RU" sz="2900" dirty="0">
                <a:solidFill>
                  <a:schemeClr val="tx1"/>
                </a:solidFill>
              </a:rPr>
              <a:t> (детские музыкальные инструменты, дидактический материал и другое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95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00800" cy="36004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ОСУЩЕСТВЛЯЕТСЯ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772816"/>
            <a:ext cx="6995120" cy="47427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в процессе организации различных видов детской деятельности;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в ходе режимных процессов;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в самостоятельной деятельности детей;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ри взаимодействии с семьями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75928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00800" cy="36004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ОРГАНИЗУЕТСЯ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как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2276872"/>
            <a:ext cx="6995120" cy="4238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совместная деятельность педагога и детей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самостоятельная деятельность детей</a:t>
            </a:r>
            <a:endParaRPr lang="ru-RU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5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00800" cy="36004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ВАРИАНТЫ СОВМЕСТНОЙ ДЕЯТЕЛЬНОСТИ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268760"/>
            <a:ext cx="7416824" cy="52467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совместная деятельность педагога с ребёнком, где, взаимодействуя с ребёнком, он выполняет функции педагога: обучает ребёнка чему-то новому.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совместная деятельность ребёнка с педагогом, при которой ребёнок и педагог - равноправные партнеры;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совместная деятельность группы детей под руководством педагога, который на правах участника деятельности на всех этапах её выполнения (от планирования до завершения) направляет совместную деятельность группы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совместная деятельность детей со сверстниками без участия педагога, но по его заданию. Педагог в этой ситуации не является участником деятельности, но выступает в роли её организатора, ставящего задачу группе детей, тем самым, актуализируя лидерские ресурсы самих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самостоятельная, спонтанно возникающая, совместная деятельность детей без всякого участия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38790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72008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Образовательная деятельность в утренний отрезок времени, может включать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196752"/>
            <a:ext cx="7416824" cy="5318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Игровые ситуации, индивидуальные игры и игры небольшими подгруппами (сюжетно-ролевые, режиссерские, дидактические, подвижные, музыкальные и другие);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Б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еседы с детьми по их интересам, развивающее общение педагога с детьми (в том числе в форме утреннего и вечернего круга), рассматривание картин, иллюстраций;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рактические, проблемные ситуации, упражнения (по освоению культурно-гигиенических навыков и культуры здоровья, правил и норм поведения и другие);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Н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аблюдения за объектами и явлениями природы, трудом взрослых;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Т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рудовые поручения и дежурства (сервировка стола к приему пищи, уход за комнатными растениями и другое);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ндивидуальную работу с детьми в соответствии с задачами разных образовательных областей;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родуктивную деятельность детей по интересам детей (рисование, конструирование, лепка и другое);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здоровительные и закаливающие процедуры,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здоровьесберегающие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мероприятия, двигательную деятельность (подвижные игры, гимнастика и другое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4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72008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Образовательная деятельность осуществляемая во время прогулки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340768"/>
            <a:ext cx="7560840" cy="51747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Н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аблюдения за объектами и явлениями природы, направленные на установление разнообразных связей и зависимостей в природе, воспитание отношения к ней;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одвижные игры и спортивные упражнения, направленные на оптимизацию режима двигательной активности и укрепление здоровья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Э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кспериментирование с объектами неживой природы;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южетно-ролевые и конструктивные игры (с песком, со снегом, с природным материалом);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Э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лементарную трудовую деятельность детей на участке ДОО;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вободное общение педагога с детьми, индивидуальную работу;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роведение спортивных праздников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6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72008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Образовательная деятельность осуществляемая во вторую половину дня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340768"/>
            <a:ext cx="7560840" cy="54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Э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лементарную трудовую деятельность детей (уборка групповой комнаты; ремонт книг, настольно-печатных игр; стирка кукольного белья; изготовление игрушек-самоделок для игр малышей);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роведение зрелищных мероприятий, развлечений, праздников (кукольный, настольный, теневой театры, игры-драматизации; концерты; спортивные, музыкальные и литературные досуги и другое);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гровые ситуации, индивидуальные игры и игры небольшими подгруппами (сюжетно-ролевые, режиссерские, дидактические, подвижные, музыкальные и другие);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пыты и эксперименты, практико-ориентированные проекты, коллекционирование и другое;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Ч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тение художественной литературы, прослушивание аудиозаписей лучших образов чтения, рассматривание иллюстраций, просмотр мультфильмов и так далее;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лушание и исполнение музыкальных произведений, музыкально-ритмические движения, музыкальные игры и импровизации;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рганизация и (или) посещение выставок детского творчества, изобразительного искусства, мастерских; просмотр репродукций картин классиков и современных художников и другого;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ндивидуальную работу по всем видам деятельности и образовательным областям.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Р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аботу с родителями </a:t>
            </a:r>
            <a:r>
              <a:rPr lang="ru-RU" sz="1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законными представителями)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72008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Главные цели взаимодействия педагогического коллектива ДОО с семьями обучающихся 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844824"/>
            <a:ext cx="7560840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беспечение психолого-педагогической поддержки семьи и повышение компетентности родителей (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законных представителей) </a:t>
            </a:r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 вопросах образования, охраны и укрепления здоровья детей младенческого, раннего и дошкольного возрастов;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беспечение единства подходов к воспитанию и обучению детей в условиях ДОО и семьи;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овышение воспитательного потенциала семьи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7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солнечный свет\кр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560840" cy="5890666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 РАЗДЕЛ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 ПРОГРАММЫ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1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16824" cy="720080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Достижение этих целей должно осуществляться через решение основных задач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340768"/>
            <a:ext cx="7560840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пособствование развитию ответственного и осознанного родительства как базовой основы благополучия семьи;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овлечение родителей (законных представителей) в образовательный процесс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7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16824" cy="792088"/>
          </a:xfrm>
        </p:spPr>
        <p:txBody>
          <a:bodyPr anchor="t"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Направления деятельности </a:t>
            </a:r>
            <a:br>
              <a:rPr lang="ru-RU" sz="3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по взаимодействию с родителями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2132856"/>
            <a:ext cx="6984776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Д</a:t>
            </a:r>
            <a:r>
              <a:rPr lang="ru-RU" dirty="0" err="1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иагностико</a:t>
            </a:r>
            <a:r>
              <a:rPr lang="ru-RU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-аналитическое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росветительское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К</a:t>
            </a:r>
            <a:r>
              <a:rPr lang="ru-RU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онсультационное</a:t>
            </a:r>
          </a:p>
        </p:txBody>
      </p:sp>
    </p:spTree>
    <p:extLst>
      <p:ext uri="{BB962C8B-B14F-4D97-AF65-F5344CB8AC3E}">
        <p14:creationId xmlns:p14="http://schemas.microsoft.com/office/powerpoint/2010/main" val="284244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16824" cy="1368152"/>
          </a:xfrm>
        </p:spPr>
        <p:txBody>
          <a:bodyPr anchor="t">
            <a:normAutofit fontScale="90000"/>
          </a:bodyPr>
          <a:lstStyle/>
          <a:p>
            <a:r>
              <a:rPr lang="ru-RU" sz="3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КОРРЕКЦИОННО –РАЗВИВАЮЩАЯ РАБОТА</a:t>
            </a: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+mn-lt"/>
                <a:ea typeface="Microsoft Sans Serif" panose="020B0604020202020204" pitchFamily="34" charset="0"/>
              </a:rPr>
              <a:t>объединяет комплекс мер по психолого-педагогическому сопровождению обучающихся, включающий: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2852936"/>
            <a:ext cx="7668344" cy="388843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психолого-педагогическое обследование,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 проведение индивидуальных и групповых коррекционно-развивающих занятий,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9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мониторинг динамики их развития</a:t>
            </a:r>
            <a:r>
              <a:rPr lang="ru-RU" sz="30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r>
              <a:rPr lang="ru-RU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КРР в ДОО осуществляют педагоги, педагоги-психологи, учителя-дефектологи, учителя- логопеды и другие квалифицированные специалисты.</a:t>
            </a:r>
          </a:p>
        </p:txBody>
      </p:sp>
    </p:spTree>
    <p:extLst>
      <p:ext uri="{BB962C8B-B14F-4D97-AF65-F5344CB8AC3E}">
        <p14:creationId xmlns:p14="http://schemas.microsoft.com/office/powerpoint/2010/main" val="228331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олнечный свет\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1143000"/>
          </a:xfrm>
        </p:spPr>
        <p:txBody>
          <a:bodyPr anchor="t">
            <a:normAutofit fontScale="90000"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9FDE0-05F6-9EC5-55C0-401D192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916832"/>
            <a:ext cx="7200800" cy="4666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ЦЕЛЕВОЙ раздел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СОДЕРЖАТЕЛЬНЫЙ раздел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ОРГАНИЗАЦИОННЫЙ раздел</a:t>
            </a:r>
          </a:p>
        </p:txBody>
      </p:sp>
    </p:spTree>
    <p:extLst>
      <p:ext uri="{BB962C8B-B14F-4D97-AF65-F5344CB8AC3E}">
        <p14:creationId xmlns:p14="http://schemas.microsoft.com/office/powerpoint/2010/main" val="418500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олнечный свет\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192688" cy="940966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НАРПАВЛЕНИЯ  ВОСПИТАНИЯ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(ценности воспитания)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9FDE0-05F6-9EC5-55C0-401D192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556792"/>
            <a:ext cx="7488832" cy="50265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Патриотическое </a:t>
            </a:r>
            <a:r>
              <a:rPr lang="ru-RU" sz="2800" b="1" dirty="0"/>
              <a:t>(родина, природа)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Духовно –нравственное </a:t>
            </a:r>
            <a:r>
              <a:rPr lang="ru-RU" sz="2800" b="1" dirty="0"/>
              <a:t>(жизнь, добро, милосердие)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Социальное </a:t>
            </a:r>
            <a:r>
              <a:rPr lang="ru-RU" sz="2800" b="1" dirty="0"/>
              <a:t>(человек, семья, дружба, сотрудничество)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Познавательное </a:t>
            </a:r>
            <a:r>
              <a:rPr lang="ru-RU" sz="2800" b="1" dirty="0"/>
              <a:t>(познание)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Физическое и оздоровительное </a:t>
            </a:r>
            <a:r>
              <a:rPr lang="ru-RU" sz="2800" b="1" dirty="0"/>
              <a:t>(здоровье, жизнь)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Трудовое </a:t>
            </a:r>
            <a:r>
              <a:rPr lang="ru-RU" sz="2800" b="1" dirty="0"/>
              <a:t>(труд)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Эстетическое </a:t>
            </a:r>
            <a:r>
              <a:rPr lang="ru-RU" sz="2800" b="1" dirty="0"/>
              <a:t>(культура и красота)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E1078B2-165D-717C-6608-36A29DD0EC10}"/>
              </a:ext>
            </a:extLst>
          </p:cNvPr>
          <p:cNvSpPr/>
          <p:nvPr/>
        </p:nvSpPr>
        <p:spPr>
          <a:xfrm>
            <a:off x="7596336" y="367754"/>
            <a:ext cx="123103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Содержа</a:t>
            </a:r>
          </a:p>
          <a:p>
            <a:pPr algn="ctr"/>
            <a:r>
              <a:rPr lang="ru-RU" sz="1400" dirty="0"/>
              <a:t>тельный раздел</a:t>
            </a:r>
          </a:p>
          <a:p>
            <a:pPr algn="ctr"/>
            <a:r>
              <a:rPr lang="ru-RU" sz="1400" dirty="0"/>
              <a:t>ФП</a:t>
            </a:r>
          </a:p>
        </p:txBody>
      </p:sp>
    </p:spTree>
    <p:extLst>
      <p:ext uri="{BB962C8B-B14F-4D97-AF65-F5344CB8AC3E}">
        <p14:creationId xmlns:p14="http://schemas.microsoft.com/office/powerpoint/2010/main" val="213588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олнечный свет\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1224136"/>
          </a:xfrm>
        </p:spPr>
        <p:txBody>
          <a:bodyPr anchor="t">
            <a:normAutofit fontScale="90000"/>
          </a:bodyPr>
          <a:lstStyle/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  РАЗДЕЛ</a:t>
            </a: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9FDE0-05F6-9EC5-55C0-401D192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268760"/>
            <a:ext cx="7488832" cy="531460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Уклад ОО</a:t>
            </a:r>
          </a:p>
          <a:p>
            <a:pPr marL="0" indent="0">
              <a:buNone/>
            </a:pPr>
            <a:endParaRPr lang="ru-RU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Воспитывающая среда ОО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Общности ОО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Задачи воспитания в образовательных областях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Формы совместной деятельности в ОО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Организация предметно-пространственной среды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Социальное партнерство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2670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олнечный свет\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740352" cy="1224136"/>
          </a:xfrm>
        </p:spPr>
        <p:txBody>
          <a:bodyPr anchor="t">
            <a:normAutofit fontScale="90000"/>
          </a:bodyPr>
          <a:lstStyle/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  РАЗДЕЛ</a:t>
            </a: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9FDE0-05F6-9EC5-55C0-401D192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772816"/>
            <a:ext cx="7488832" cy="48105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Кадровое обеспечение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Нормативно–методическое обеспечение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Социальное партнерство</a:t>
            </a:r>
          </a:p>
        </p:txBody>
      </p:sp>
    </p:spTree>
    <p:extLst>
      <p:ext uri="{BB962C8B-B14F-4D97-AF65-F5344CB8AC3E}">
        <p14:creationId xmlns:p14="http://schemas.microsoft.com/office/powerpoint/2010/main" val="402072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416824" cy="792088"/>
          </a:xfrm>
        </p:spPr>
        <p:txBody>
          <a:bodyPr anchor="t">
            <a:normAutofit fontScale="9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ОРГАНИЗАЦИОННЫЙ РАЗДЕЛ   ФОП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br>
              <a:rPr lang="ru-RU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340768"/>
            <a:ext cx="7344816" cy="5400600"/>
          </a:xfrm>
        </p:spPr>
        <p:txBody>
          <a:bodyPr>
            <a:normAutofit fontScale="850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условия реализации программы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развивающей предметно –пространственной среды;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ФОП;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Примерный перечень литературных, музыкальных, художественных, анимационных произведений для реализации ФОП;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Кадровые условия реализации ФОП;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9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Примерный режим и распорядок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 дошкольных группах;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9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план воспитательной работы</a:t>
            </a:r>
            <a:endParaRPr 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9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солнечный свет\кр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F069211F-BDFB-8103-F6CB-2A2A96DDC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636912"/>
            <a:ext cx="7448871" cy="300188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 каждой образовательной области сформулированы задачи и содержание образовательной деятельности, предусмотренное для освоения в каждой возрастной группе детей в возрасте от двух месяцев до семи-восьми лет. Представлены задачи воспитания, направленные на приобщение детей к ценностям российского народа, формирование у них ценностного отношения к окружающему миру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83596-D32E-B2FA-5EF8-1887CE07F5CD}"/>
              </a:ext>
            </a:extLst>
          </p:cNvPr>
          <p:cNvSpPr txBox="1"/>
          <p:nvPr/>
        </p:nvSpPr>
        <p:spPr>
          <a:xfrm>
            <a:off x="1691680" y="573924"/>
            <a:ext cx="71287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Федеральная программа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определяет содержательные линии образовательной деятельности, реализуемые ДОО по основным направлениям развития детей дошкольного возраста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028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00800" cy="360040"/>
          </a:xfrm>
        </p:spPr>
        <p:txBody>
          <a:bodyPr anchor="t"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–КОММУНИКАТИВНОЕ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915352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5800" dirty="0"/>
              <a:t>Сфера социальных отношений</a:t>
            </a:r>
          </a:p>
          <a:p>
            <a:pPr marL="0" indent="0" algn="l">
              <a:lnSpc>
                <a:spcPct val="150000"/>
              </a:lnSpc>
              <a:buNone/>
            </a:pPr>
            <a:endParaRPr lang="ru-RU" sz="25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5800" dirty="0"/>
              <a:t>В области формирования основ гражданственности и патриотизма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ru-RU" sz="25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5800" dirty="0"/>
              <a:t>В сфере трудового воспитания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500" dirty="0"/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5800" dirty="0"/>
              <a:t>В области формирования основ безопасного поведения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олнечный свет\ж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00800" cy="360040"/>
          </a:xfrm>
        </p:spPr>
        <p:txBody>
          <a:bodyPr anchor="t"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A3E1D-19A1-54D2-260E-00EDD082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Сенсорные эталоны и познавательные действия</a:t>
            </a:r>
          </a:p>
          <a:p>
            <a:pPr marL="0" indent="0">
              <a:buNone/>
            </a:pPr>
            <a:endParaRPr lang="ru-RU" sz="12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Математические представления</a:t>
            </a:r>
          </a:p>
          <a:p>
            <a:pPr marL="0" indent="0">
              <a:buNone/>
            </a:pPr>
            <a:endParaRPr lang="ru-RU" sz="12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Окружающий мир</a:t>
            </a:r>
          </a:p>
          <a:p>
            <a:pPr marL="0" indent="0">
              <a:buNone/>
            </a:pPr>
            <a:endParaRPr lang="ru-RU" sz="12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Природа</a:t>
            </a:r>
            <a:endParaRPr lang="ru-RU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5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олнечный свет\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 anchor="t"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 РАЗВИТИЕ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9FDE0-05F6-9EC5-55C0-401D192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96752"/>
            <a:ext cx="7200800" cy="53866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Формирование словаря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Звуковая культура речи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Грамматический строй речи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Связная речь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Подготовка детей к обучению грамоте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Интерес к художественной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331801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олнечный свет\з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 anchor="t">
            <a:normAutofit fontScale="90000"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-ЭСТЕТИЧЕСКОЕ РАЗВИТИЕ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9FDE0-05F6-9EC5-55C0-401D192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772816"/>
            <a:ext cx="7200800" cy="48105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Приобщение к искусству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Изобразительная 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Конструктивная 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Музыкальная 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Театрализованная 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Культурно –досуговая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2362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олнечный свет\оран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6" y="0"/>
            <a:ext cx="9148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9412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ФИЗИЧЕСКОЕ  РАЗВИТИЕ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6ED5A-3EAF-3D3A-CB76-A46A1367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600200"/>
            <a:ext cx="7416824" cy="51411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Основная гимнастика </a:t>
            </a:r>
            <a:r>
              <a:rPr lang="ru-RU" sz="24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(основные движения, общеразвивающие и строевые упражнения</a:t>
            </a:r>
            <a:r>
              <a:rPr lang="ru-RU" sz="2400" dirty="0">
                <a:solidFill>
                  <a:srgbClr val="000000"/>
                </a:solidFill>
                <a:ea typeface="Microsoft Sans Serif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ru-RU" sz="1000" dirty="0">
              <a:solidFill>
                <a:srgbClr val="000000"/>
              </a:solidFill>
              <a:effectLst/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Подвижные игры</a:t>
            </a:r>
          </a:p>
          <a:p>
            <a:pPr marL="0" indent="0">
              <a:buNone/>
            </a:pPr>
            <a:endParaRPr lang="ru-RU" sz="1000" dirty="0">
              <a:solidFill>
                <a:srgbClr val="000000"/>
              </a:solidFill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Спортивные упражнения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0000"/>
              </a:solidFill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Формирование основ здорового образа жизни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000" dirty="0">
              <a:solidFill>
                <a:srgbClr val="000000"/>
              </a:solidFill>
              <a:ea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a typeface="Microsoft Sans Serif" panose="020B0604020202020204" pitchFamily="34" charset="0"/>
              </a:rPr>
              <a:t>Активный отдых </a:t>
            </a:r>
            <a:r>
              <a:rPr lang="ru-RU" sz="2400" dirty="0">
                <a:solidFill>
                  <a:srgbClr val="000000"/>
                </a:solidFill>
                <a:ea typeface="Microsoft Sans Serif" panose="020B0604020202020204" pitchFamily="34" charset="0"/>
              </a:rPr>
              <a:t>(физкультурные досуги, дни здоровья)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800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олнечный свет\оран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6" y="0"/>
            <a:ext cx="9148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9412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Вариативные формы, способы, методы и средства реализации Федеральной 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6ED5A-3EAF-3D3A-CB76-A46A1367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600200"/>
            <a:ext cx="7416824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	Дошкольное образование </a:t>
            </a:r>
          </a:p>
          <a:p>
            <a:pPr marL="0" indent="0">
              <a:buNone/>
            </a:pPr>
            <a:r>
              <a:rPr lang="ru-RU" sz="2400" dirty="0"/>
              <a:t>может быть получено в ДОО, </a:t>
            </a:r>
          </a:p>
          <a:p>
            <a:pPr marL="0" indent="0">
              <a:buNone/>
            </a:pPr>
            <a:r>
              <a:rPr lang="ru-RU" sz="2400" dirty="0"/>
              <a:t>а также вне её - в форме семейного образования. </a:t>
            </a:r>
          </a:p>
          <a:p>
            <a:pPr marL="0" indent="0">
              <a:buNone/>
            </a:pPr>
            <a:r>
              <a:rPr lang="ru-RU" sz="2400" dirty="0"/>
              <a:t>Форма получения ДО определяется родителями обучающегося. При выборе формы получения ДО учитывается мнение ребёнка 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Формы, способы, методы и средства реализации Федеральной программы педагог определяет самостоятельно 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2968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1432</Words>
  <Application>Microsoft Office PowerPoint</Application>
  <PresentationFormat>Экран (4:3)</PresentationFormat>
  <Paragraphs>212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Microsoft Sans Serif</vt:lpstr>
      <vt:lpstr>Times New Roman</vt:lpstr>
      <vt:lpstr>Wingdings</vt:lpstr>
      <vt:lpstr>Тема Office</vt:lpstr>
      <vt:lpstr>Презентация PowerPoint</vt:lpstr>
      <vt:lpstr> СОДЕРЖАТЕЛЬНЫЙ  РАЗДЕЛ  ФЕДЕРАЛЬНОЙ ОБРАЗОВАТЕЛЬНОЙ  ПРОГРАММЫ ДОШКОЛЬНОГО ОБРАЗОВАНИЯ   </vt:lpstr>
      <vt:lpstr>    </vt:lpstr>
      <vt:lpstr>СОЦИАЛЬНО –КОММУНИКАТИВНОЕ РАЗВИТИЕ</vt:lpstr>
      <vt:lpstr>ПОЗНАВАТЕЛЬНОЕ  РАЗВИТИЕ</vt:lpstr>
      <vt:lpstr>РЕЧЕВОЕ  РАЗВИТИЕ</vt:lpstr>
      <vt:lpstr>ХУДОЖЕСТВЕННО -ЭСТЕТИЧЕСКОЕ РАЗВИТИЕ</vt:lpstr>
      <vt:lpstr>ФИЗИЧЕСКОЕ  РАЗВИТИЕ</vt:lpstr>
      <vt:lpstr>Вариативные формы, способы, методы и средства реализации Федеральной программы</vt:lpstr>
      <vt:lpstr>МЕТОДЫ ОБУЧЕНИЯ кроме традиционных(словесные, наглядные, практические)</vt:lpstr>
      <vt:lpstr>СРЕДСТВА  ОБУЧЕНИЯ </vt:lpstr>
      <vt:lpstr>Средства используются для развития следующих  видов деятельности детей</vt:lpstr>
      <vt:lpstr>ОБРАЗОВАТЕЛЬНАЯ ДЕЯТЕЛЬНОСТЬ ОСУЩЕСТВЛЯЕТСЯ</vt:lpstr>
      <vt:lpstr>ОБРАЗОВАТЕЛЬНАЯ ДЕЯТЕЛЬНОСТЬ ОРГАНИЗУЕТСЯ как  </vt:lpstr>
      <vt:lpstr>ВАРИАНТЫ СОВМЕСТНОЙ ДЕЯТЕЛЬНОСТИ   </vt:lpstr>
      <vt:lpstr>Образовательная деятельность в утренний отрезок времени, может включать    </vt:lpstr>
      <vt:lpstr>Образовательная деятельность осуществляемая во время прогулки    </vt:lpstr>
      <vt:lpstr>Образовательная деятельность осуществляемая во вторую половину дня    </vt:lpstr>
      <vt:lpstr>Главные цели взаимодействия педагогического коллектива ДОО с семьями обучающихся     </vt:lpstr>
      <vt:lpstr>Достижение этих целей должно осуществляться через решение основных задач     </vt:lpstr>
      <vt:lpstr>Направления деятельности  по взаимодействию с родителями     </vt:lpstr>
      <vt:lpstr>КОРРЕКЦИОННО –РАЗВИВАЮЩАЯ РАБОТА  объединяет комплекс мер по психолого-педагогическому сопровождению обучающихся, включающий:       </vt:lpstr>
      <vt:lpstr>РАБОЧАЯ ПРОГРАММА  ВОСПИТАНИЯ</vt:lpstr>
      <vt:lpstr>НАРПАВЛЕНИЯ  ВОСПИТАНИЯ (ценности воспитания)</vt:lpstr>
      <vt:lpstr>СОДЕРЖАТЕЛЬНЫЙ   РАЗДЕЛ ПРОГРАММЫ ВОСПИТАНИЯ </vt:lpstr>
      <vt:lpstr>ОРГАНИЗАЦИОННЫЙ   РАЗДЕЛ ПРОГРАММЫ ВОСПИТАНИЯ </vt:lpstr>
      <vt:lpstr>ОРГАНИЗАЦИОННЫЙ РАЗДЕЛ   ФОП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108</cp:revision>
  <dcterms:created xsi:type="dcterms:W3CDTF">2015-03-08T13:55:54Z</dcterms:created>
  <dcterms:modified xsi:type="dcterms:W3CDTF">2023-08-22T09:20:14Z</dcterms:modified>
</cp:coreProperties>
</file>